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9" r:id="rId2"/>
  </p:sldMasterIdLst>
  <p:notesMasterIdLst>
    <p:notesMasterId r:id="rId19"/>
  </p:notesMasterIdLst>
  <p:sldIdLst>
    <p:sldId id="282" r:id="rId3"/>
    <p:sldId id="283" r:id="rId4"/>
    <p:sldId id="284" r:id="rId5"/>
    <p:sldId id="256" r:id="rId6"/>
    <p:sldId id="257" r:id="rId7"/>
    <p:sldId id="258" r:id="rId8"/>
    <p:sldId id="259" r:id="rId9"/>
    <p:sldId id="260" r:id="rId10"/>
    <p:sldId id="268" r:id="rId11"/>
    <p:sldId id="261" r:id="rId12"/>
    <p:sldId id="265" r:id="rId13"/>
    <p:sldId id="266" r:id="rId14"/>
    <p:sldId id="285" r:id="rId15"/>
    <p:sldId id="281" r:id="rId16"/>
    <p:sldId id="264" r:id="rId17"/>
    <p:sldId id="277" r:id="rId18"/>
  </p:sldIdLst>
  <p:sldSz cx="14630400" cy="8229600"/>
  <p:notesSz cx="8229600" cy="14630400"/>
  <p:embeddedFontLst>
    <p:embeddedFont>
      <p:font typeface="Abadi" panose="020B0604020104020204" pitchFamily="34" charset="0"/>
      <p:regular r:id="rId20"/>
    </p:embeddedFont>
    <p:embeddedFont>
      <p:font typeface="Arial Rounded MT Bold" panose="020F0704030504030204" pitchFamily="34" charset="0"/>
      <p:regular r:id="rId21"/>
    </p:embeddedFont>
    <p:embeddedFont>
      <p:font typeface="Baskerville Old Face" panose="02020602080505020303" pitchFamily="18" charset="0"/>
      <p:regular r:id="rId22"/>
    </p:embeddedFont>
    <p:embeddedFont>
      <p:font typeface="Inter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0E40"/>
    <a:srgbClr val="FAFC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17" autoAdjust="0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26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webp>
</file>

<file path=ppt/media/image17.png>
</file>

<file path=ppt/media/image18.webp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eb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eb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eb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2">
            <a:extLst>
              <a:ext uri="{FF2B5EF4-FFF2-40B4-BE49-F238E27FC236}">
                <a16:creationId xmlns:a16="http://schemas.microsoft.com/office/drawing/2014/main" id="{833EDD4E-8694-AD2E-9234-A9C8E4869478}"/>
              </a:ext>
            </a:extLst>
          </p:cNvPr>
          <p:cNvSpPr/>
          <p:nvPr/>
        </p:nvSpPr>
        <p:spPr>
          <a:xfrm>
            <a:off x="12815570" y="7644130"/>
            <a:ext cx="1724025" cy="48958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77CE47-57DB-D8B7-4D1A-5024A71CD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977" y="32174"/>
            <a:ext cx="12022228" cy="796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17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752630" y="535305"/>
            <a:ext cx="5110639" cy="6387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Methodology</a:t>
            </a:r>
            <a:endParaRPr lang="en-US" sz="4000" dirty="0"/>
          </a:p>
        </p:txBody>
      </p:sp>
      <p:sp>
        <p:nvSpPr>
          <p:cNvPr id="15" name="Text 8"/>
          <p:cNvSpPr/>
          <p:nvPr/>
        </p:nvSpPr>
        <p:spPr>
          <a:xfrm>
            <a:off x="8018026" y="6769179"/>
            <a:ext cx="6515814" cy="6229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endParaRPr lang="en-US" sz="1500" dirty="0"/>
          </a:p>
        </p:txBody>
      </p:sp>
      <p:grpSp>
        <p:nvGrpSpPr>
          <p:cNvPr id="4" name="Group 3"/>
          <p:cNvGrpSpPr/>
          <p:nvPr/>
        </p:nvGrpSpPr>
        <p:grpSpPr>
          <a:xfrm>
            <a:off x="6752590" y="1550035"/>
            <a:ext cx="7780655" cy="1291590"/>
            <a:chOff x="9713" y="2441"/>
            <a:chExt cx="12253" cy="2034"/>
          </a:xfrm>
        </p:grpSpPr>
        <p:sp>
          <p:nvSpPr>
            <p:cNvPr id="5" name="Text 1"/>
            <p:cNvSpPr/>
            <p:nvPr/>
          </p:nvSpPr>
          <p:spPr>
            <a:xfrm>
              <a:off x="11706" y="2615"/>
              <a:ext cx="4024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r>
                <a:rPr lang="en-US" sz="2000" b="1" dirty="0"/>
                <a:t>Bias Detection and Regular Audits</a:t>
              </a:r>
              <a:endParaRPr lang="en-US" sz="2000" dirty="0"/>
            </a:p>
            <a:p>
              <a:br>
                <a:rPr lang="en-US" sz="2000" b="0" i="0" dirty="0">
                  <a:solidFill>
                    <a:srgbClr val="374151"/>
                  </a:solidFill>
                  <a:effectLst/>
                  <a:latin typeface="Inter var"/>
                </a:rPr>
              </a:br>
              <a:endParaRPr lang="en-US" sz="2000" dirty="0"/>
            </a:p>
          </p:txBody>
        </p:sp>
        <p:sp>
          <p:nvSpPr>
            <p:cNvPr id="6" name="Text 2"/>
            <p:cNvSpPr/>
            <p:nvPr/>
          </p:nvSpPr>
          <p:spPr>
            <a:xfrm>
              <a:off x="11706" y="3302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5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Gather case data from Indian judicial repositories. Ensure diverse representation across legal domains and jurisdictions.</a:t>
              </a:r>
              <a:endParaRPr lang="en-US" sz="1500" dirty="0"/>
            </a:p>
          </p:txBody>
        </p:sp>
        <p:sp>
          <p:nvSpPr>
            <p:cNvPr id="38" name="Arrow: Pentagon 37"/>
            <p:cNvSpPr/>
            <p:nvPr/>
          </p:nvSpPr>
          <p:spPr>
            <a:xfrm rot="5400000">
              <a:off x="9199" y="2955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917" y="2890"/>
              <a:ext cx="619" cy="9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5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725285" y="3261995"/>
            <a:ext cx="7774305" cy="1291590"/>
            <a:chOff x="9723" y="4845"/>
            <a:chExt cx="12243" cy="2034"/>
          </a:xfrm>
        </p:grpSpPr>
        <p:sp>
          <p:nvSpPr>
            <p:cNvPr id="8" name="Text 3"/>
            <p:cNvSpPr/>
            <p:nvPr/>
          </p:nvSpPr>
          <p:spPr>
            <a:xfrm>
              <a:off x="11706" y="5068"/>
              <a:ext cx="5358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2000" b="1" dirty="0"/>
                <a:t>Enhanced Document and Identity Verification</a:t>
              </a:r>
            </a:p>
          </p:txBody>
        </p:sp>
        <p:sp>
          <p:nvSpPr>
            <p:cNvPr id="9" name="Text 4"/>
            <p:cNvSpPr/>
            <p:nvPr/>
          </p:nvSpPr>
          <p:spPr>
            <a:xfrm>
              <a:off x="11706" y="5755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AI models verify documents and identities through face recognition, enhancing security in case proceedings.</a:t>
              </a:r>
              <a:endParaRPr lang="en-US" sz="1500" dirty="0"/>
            </a:p>
          </p:txBody>
        </p:sp>
        <p:sp>
          <p:nvSpPr>
            <p:cNvPr id="39" name="Arrow: Pentagon 38"/>
            <p:cNvSpPr/>
            <p:nvPr/>
          </p:nvSpPr>
          <p:spPr>
            <a:xfrm rot="5400000">
              <a:off x="9209" y="5359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9917" y="5294"/>
              <a:ext cx="619" cy="9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6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745605" y="5048885"/>
            <a:ext cx="7774305" cy="1291590"/>
            <a:chOff x="9723" y="7462"/>
            <a:chExt cx="12243" cy="2034"/>
          </a:xfrm>
        </p:grpSpPr>
        <p:sp>
          <p:nvSpPr>
            <p:cNvPr id="11" name="Text 5"/>
            <p:cNvSpPr/>
            <p:nvPr/>
          </p:nvSpPr>
          <p:spPr>
            <a:xfrm>
              <a:off x="11706" y="7521"/>
              <a:ext cx="4024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r>
                <a:rPr lang="en-US" sz="2000" b="1" dirty="0"/>
                <a:t>User Interface and Case Management</a:t>
              </a:r>
              <a:endParaRPr lang="en-US" sz="2000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11706" y="8207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A centralized dashboard allows users to view case summaries, adjust notification settings, and access prediction and bias audit results.</a:t>
              </a:r>
              <a:endParaRPr lang="en-US" sz="1500" dirty="0"/>
            </a:p>
          </p:txBody>
        </p:sp>
        <p:sp>
          <p:nvSpPr>
            <p:cNvPr id="40" name="Arrow: Pentagon 39"/>
            <p:cNvSpPr/>
            <p:nvPr/>
          </p:nvSpPr>
          <p:spPr>
            <a:xfrm rot="5400000">
              <a:off x="9209" y="7976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917" y="7833"/>
              <a:ext cx="619" cy="9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7</a:t>
              </a:r>
            </a:p>
          </p:txBody>
        </p:sp>
      </p:grpSp>
      <p:sp>
        <p:nvSpPr>
          <p:cNvPr id="23" name="Rounded Rectangle 22"/>
          <p:cNvSpPr/>
          <p:nvPr/>
        </p:nvSpPr>
        <p:spPr>
          <a:xfrm>
            <a:off x="12815570" y="7508875"/>
            <a:ext cx="1724025" cy="624840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" name="Picture 103"/>
          <p:cNvPicPr/>
          <p:nvPr/>
        </p:nvPicPr>
        <p:blipFill>
          <a:blip r:embed="rId3"/>
          <a:srcRect l="8819" r="8138"/>
          <a:stretch>
            <a:fillRect/>
          </a:stretch>
        </p:blipFill>
        <p:spPr>
          <a:xfrm>
            <a:off x="0" y="0"/>
            <a:ext cx="6383020" cy="82302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97205" y="319405"/>
            <a:ext cx="5110480" cy="6388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Work Plan</a:t>
            </a:r>
            <a:endParaRPr lang="en-US" sz="4000" dirty="0"/>
          </a:p>
        </p:txBody>
      </p:sp>
      <p:sp>
        <p:nvSpPr>
          <p:cNvPr id="8" name="Text 3"/>
          <p:cNvSpPr/>
          <p:nvPr/>
        </p:nvSpPr>
        <p:spPr>
          <a:xfrm>
            <a:off x="1762760" y="3002280"/>
            <a:ext cx="3402330" cy="3194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/>
              <a:t>Phase 2: Data Collection and Processing</a:t>
            </a:r>
          </a:p>
        </p:txBody>
      </p:sp>
      <p:sp>
        <p:nvSpPr>
          <p:cNvPr id="9" name="Text 4"/>
          <p:cNvSpPr/>
          <p:nvPr/>
        </p:nvSpPr>
        <p:spPr>
          <a:xfrm>
            <a:off x="1762760" y="3438525"/>
            <a:ext cx="6515735" cy="6229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/>
              <a:t>Collect, clean, and tokenize data, with a database set up</a:t>
            </a:r>
          </a:p>
          <a:p>
            <a:pPr marL="0" indent="0" algn="l">
              <a:lnSpc>
                <a:spcPts val="2450"/>
              </a:lnSpc>
              <a:buNone/>
            </a:pPr>
            <a:r>
              <a:rPr lang="en-US" sz="1600" dirty="0"/>
              <a:t> for JSON-structured  documents.</a:t>
            </a:r>
            <a:endParaRPr lang="en-US" sz="1500" dirty="0"/>
          </a:p>
        </p:txBody>
      </p:sp>
      <p:sp>
        <p:nvSpPr>
          <p:cNvPr id="11" name="Text 5"/>
          <p:cNvSpPr/>
          <p:nvPr/>
        </p:nvSpPr>
        <p:spPr>
          <a:xfrm>
            <a:off x="1762760" y="4559935"/>
            <a:ext cx="2555240" cy="3194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/>
              <a:t>Phase 3: Model Development</a:t>
            </a:r>
          </a:p>
        </p:txBody>
      </p:sp>
      <p:sp>
        <p:nvSpPr>
          <p:cNvPr id="12" name="Text 6"/>
          <p:cNvSpPr/>
          <p:nvPr/>
        </p:nvSpPr>
        <p:spPr>
          <a:xfrm>
            <a:off x="1762760" y="4995545"/>
            <a:ext cx="6515735" cy="6229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/>
              <a:t>Train NLP models for legal understanding and implement prediction models with sentiment analysis integration.</a:t>
            </a:r>
            <a:endParaRPr lang="en-US" sz="1500" dirty="0"/>
          </a:p>
        </p:txBody>
      </p:sp>
      <p:sp>
        <p:nvSpPr>
          <p:cNvPr id="14" name="Text 7"/>
          <p:cNvSpPr/>
          <p:nvPr/>
        </p:nvSpPr>
        <p:spPr>
          <a:xfrm>
            <a:off x="1762760" y="6116955"/>
            <a:ext cx="3915410" cy="3194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/>
              <a:t>Phase 4: Real-Time Notification System</a:t>
            </a:r>
          </a:p>
        </p:txBody>
      </p:sp>
      <p:sp>
        <p:nvSpPr>
          <p:cNvPr id="15" name="Text 8"/>
          <p:cNvSpPr/>
          <p:nvPr/>
        </p:nvSpPr>
        <p:spPr>
          <a:xfrm>
            <a:off x="1762760" y="6553200"/>
            <a:ext cx="6515735" cy="6229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/>
              <a:t>Integrate APIs for real-time updates with user-controlled </a:t>
            </a:r>
          </a:p>
          <a:p>
            <a:pPr marL="0" indent="0" algn="l">
              <a:lnSpc>
                <a:spcPts val="2450"/>
              </a:lnSpc>
              <a:buNone/>
            </a:pPr>
            <a:r>
              <a:rPr lang="en-US" sz="1600" dirty="0"/>
              <a:t>  notification triggers.</a:t>
            </a:r>
            <a:endParaRPr lang="en-US" sz="1500" dirty="0"/>
          </a:p>
        </p:txBody>
      </p:sp>
      <p:sp>
        <p:nvSpPr>
          <p:cNvPr id="35" name="Arrow: Pentagon 34"/>
          <p:cNvSpPr/>
          <p:nvPr/>
        </p:nvSpPr>
        <p:spPr>
          <a:xfrm rot="5400000">
            <a:off x="170815" y="4886325"/>
            <a:ext cx="1291590" cy="638810"/>
          </a:xfrm>
          <a:prstGeom prst="homePlat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Pentagon 35"/>
          <p:cNvSpPr/>
          <p:nvPr/>
        </p:nvSpPr>
        <p:spPr>
          <a:xfrm rot="5400000">
            <a:off x="170815" y="6443345"/>
            <a:ext cx="1291590" cy="638810"/>
          </a:xfrm>
          <a:prstGeom prst="homePlat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620395" y="4787900"/>
            <a:ext cx="393065" cy="58483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20395" y="6390640"/>
            <a:ext cx="393065" cy="58483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</a:p>
        </p:txBody>
      </p:sp>
      <p:sp>
        <p:nvSpPr>
          <p:cNvPr id="40" name="Arrow: Pentagon 39"/>
          <p:cNvSpPr/>
          <p:nvPr/>
        </p:nvSpPr>
        <p:spPr>
          <a:xfrm rot="5400000">
            <a:off x="170815" y="3309620"/>
            <a:ext cx="1291590" cy="638810"/>
          </a:xfrm>
          <a:prstGeom prst="homePlat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620395" y="3211830"/>
            <a:ext cx="393065" cy="58483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12815570" y="7590155"/>
            <a:ext cx="1724025" cy="543560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1" name="Picture 100"/>
          <p:cNvPicPr/>
          <p:nvPr/>
        </p:nvPicPr>
        <p:blipFill>
          <a:blip r:embed="rId3"/>
          <a:srcRect l="9751" r="8231"/>
          <a:stretch>
            <a:fillRect/>
          </a:stretch>
        </p:blipFill>
        <p:spPr>
          <a:xfrm>
            <a:off x="8278495" y="0"/>
            <a:ext cx="6104890" cy="82296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6" name="Group 15"/>
          <p:cNvGrpSpPr/>
          <p:nvPr/>
        </p:nvGrpSpPr>
        <p:grpSpPr>
          <a:xfrm>
            <a:off x="497205" y="1407160"/>
            <a:ext cx="7780655" cy="1291590"/>
            <a:chOff x="783" y="2216"/>
            <a:chExt cx="12253" cy="2034"/>
          </a:xfrm>
        </p:grpSpPr>
        <p:sp>
          <p:nvSpPr>
            <p:cNvPr id="5" name="Text 1"/>
            <p:cNvSpPr/>
            <p:nvPr/>
          </p:nvSpPr>
          <p:spPr>
            <a:xfrm>
              <a:off x="2776" y="2275"/>
              <a:ext cx="4024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r>
                <a:rPr lang="en-US" sz="2000" b="1" dirty="0"/>
                <a:t>Phase 1: Project Initialization </a:t>
              </a:r>
              <a:endParaRPr lang="en-US" sz="2000" dirty="0"/>
            </a:p>
          </p:txBody>
        </p:sp>
        <p:sp>
          <p:nvSpPr>
            <p:cNvPr id="6" name="Text 2"/>
            <p:cNvSpPr/>
            <p:nvPr/>
          </p:nvSpPr>
          <p:spPr>
            <a:xfrm>
              <a:off x="2776" y="2962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</a:pPr>
              <a:r>
                <a:rPr lang="en-US" sz="1600" dirty="0"/>
                <a:t>Gather requirements, design architecture, and identify</a:t>
              </a:r>
            </a:p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</a:pPr>
              <a:r>
                <a:rPr lang="en-US" sz="1600" dirty="0"/>
                <a:t>  data sources for collection.</a:t>
              </a:r>
              <a:endPara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3" name="Arrow: Pentagon 32"/>
            <p:cNvSpPr/>
            <p:nvPr/>
          </p:nvSpPr>
          <p:spPr>
            <a:xfrm rot="5400000">
              <a:off x="269" y="2730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40"/>
            <p:cNvSpPr/>
            <p:nvPr/>
          </p:nvSpPr>
          <p:spPr>
            <a:xfrm>
              <a:off x="984" y="2578"/>
              <a:ext cx="612" cy="91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1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8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8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8" grpId="0"/>
      <p:bldP spid="8" grpId="1"/>
      <p:bldP spid="9" grpId="0"/>
      <p:bldP spid="9" grpId="1"/>
      <p:bldP spid="11" grpId="0"/>
      <p:bldP spid="11" grpId="1"/>
      <p:bldP spid="12" grpId="0"/>
      <p:bldP spid="12" grpId="1"/>
      <p:bldP spid="14" grpId="0"/>
      <p:bldP spid="14" grpId="1"/>
      <p:bldP spid="15" grpId="0"/>
      <p:bldP spid="15" grpId="1"/>
      <p:bldP spid="35" grpId="0" animBg="1"/>
      <p:bldP spid="35" grpId="1" animBg="1"/>
      <p:bldP spid="36" grpId="0" animBg="1"/>
      <p:bldP spid="36" grpId="1" animBg="1"/>
      <p:bldP spid="38" grpId="0"/>
      <p:bldP spid="38" grpId="1"/>
      <p:bldP spid="39" grpId="0"/>
      <p:bldP spid="39" grpId="1"/>
      <p:bldP spid="40" grpId="0" animBg="1"/>
      <p:bldP spid="40" grpId="1" animBg="1"/>
      <p:bldP spid="41" grpId="0"/>
      <p:bldP spid="41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12750" y="416560"/>
            <a:ext cx="5110480" cy="6388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Work Plan</a:t>
            </a:r>
            <a:endParaRPr lang="en-US" sz="4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412750" y="1431290"/>
            <a:ext cx="7780655" cy="1291590"/>
            <a:chOff x="650" y="2254"/>
            <a:chExt cx="12253" cy="2034"/>
          </a:xfrm>
        </p:grpSpPr>
        <p:sp>
          <p:nvSpPr>
            <p:cNvPr id="5" name="Text 1"/>
            <p:cNvSpPr/>
            <p:nvPr/>
          </p:nvSpPr>
          <p:spPr>
            <a:xfrm>
              <a:off x="2643" y="2428"/>
              <a:ext cx="4024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2000" b="1" dirty="0"/>
                <a:t>Phase 5: Bias Detection and Fairness Audits</a:t>
              </a:r>
            </a:p>
          </p:txBody>
        </p:sp>
        <p:sp>
          <p:nvSpPr>
            <p:cNvPr id="6" name="Text 2"/>
            <p:cNvSpPr/>
            <p:nvPr/>
          </p:nvSpPr>
          <p:spPr>
            <a:xfrm>
              <a:off x="2643" y="3115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Create a pipeline to detect bias across demographic groups, with scheduled audits for fairness.</a:t>
              </a:r>
              <a:endParaRPr lang="en-US" sz="1500" dirty="0"/>
            </a:p>
          </p:txBody>
        </p:sp>
        <p:sp>
          <p:nvSpPr>
            <p:cNvPr id="19" name="Arrow: Pentagon 18"/>
            <p:cNvSpPr/>
            <p:nvPr/>
          </p:nvSpPr>
          <p:spPr>
            <a:xfrm rot="5400000">
              <a:off x="136" y="2768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854" y="2703"/>
              <a:ext cx="619" cy="9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5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19100" y="2957830"/>
            <a:ext cx="7774305" cy="1291590"/>
            <a:chOff x="660" y="4658"/>
            <a:chExt cx="12243" cy="2034"/>
          </a:xfrm>
        </p:grpSpPr>
        <p:sp>
          <p:nvSpPr>
            <p:cNvPr id="8" name="Text 3"/>
            <p:cNvSpPr/>
            <p:nvPr/>
          </p:nvSpPr>
          <p:spPr>
            <a:xfrm>
              <a:off x="2643" y="4881"/>
              <a:ext cx="5358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2000" b="1" dirty="0"/>
                <a:t>Phase 6: Verification Systems </a:t>
              </a:r>
            </a:p>
          </p:txBody>
        </p:sp>
        <p:sp>
          <p:nvSpPr>
            <p:cNvPr id="9" name="Text 4"/>
            <p:cNvSpPr/>
            <p:nvPr/>
          </p:nvSpPr>
          <p:spPr>
            <a:xfrm>
              <a:off x="2643" y="5568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Develop document and face recognition models for secure identity </a:t>
              </a:r>
            </a:p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verification. </a:t>
              </a:r>
              <a:endParaRPr lang="en-US" sz="1500" dirty="0"/>
            </a:p>
          </p:txBody>
        </p:sp>
        <p:sp>
          <p:nvSpPr>
            <p:cNvPr id="20" name="Arrow: Pentagon 19"/>
            <p:cNvSpPr/>
            <p:nvPr/>
          </p:nvSpPr>
          <p:spPr>
            <a:xfrm rot="5400000">
              <a:off x="146" y="5172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854" y="5107"/>
              <a:ext cx="619" cy="9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6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19100" y="6214110"/>
            <a:ext cx="7774305" cy="1309370"/>
            <a:chOff x="660" y="9786"/>
            <a:chExt cx="12243" cy="2062"/>
          </a:xfrm>
        </p:grpSpPr>
        <p:sp>
          <p:nvSpPr>
            <p:cNvPr id="14" name="Text 7"/>
            <p:cNvSpPr/>
            <p:nvPr/>
          </p:nvSpPr>
          <p:spPr>
            <a:xfrm>
              <a:off x="2643" y="9786"/>
              <a:ext cx="6166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2000" b="1" dirty="0"/>
                <a:t>Phase 8: Testing and Deployment</a:t>
              </a:r>
            </a:p>
          </p:txBody>
        </p:sp>
        <p:sp>
          <p:nvSpPr>
            <p:cNvPr id="15" name="Text 8"/>
            <p:cNvSpPr/>
            <p:nvPr/>
          </p:nvSpPr>
          <p:spPr>
            <a:xfrm>
              <a:off x="2643" y="10473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Conduct module and integration testing, with user feedback for refinements</a:t>
              </a:r>
            </a:p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and deploy to cloud with continuous updates and regular model retraining for fairness.</a:t>
              </a:r>
              <a:endParaRPr lang="en-US" sz="15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60" y="9945"/>
              <a:ext cx="619" cy="9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7</a:t>
              </a:r>
            </a:p>
          </p:txBody>
        </p:sp>
        <p:sp>
          <p:nvSpPr>
            <p:cNvPr id="25" name="Arrow: Pentagon 24"/>
            <p:cNvSpPr/>
            <p:nvPr/>
          </p:nvSpPr>
          <p:spPr>
            <a:xfrm rot="5400000">
              <a:off x="193" y="10328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00" y="10185"/>
              <a:ext cx="619" cy="9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8</a:t>
              </a:r>
              <a:endParaRPr lang="en-US" sz="32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45135" y="4565015"/>
            <a:ext cx="7748270" cy="1291590"/>
            <a:chOff x="701" y="7189"/>
            <a:chExt cx="12202" cy="2034"/>
          </a:xfrm>
        </p:grpSpPr>
        <p:sp>
          <p:nvSpPr>
            <p:cNvPr id="11" name="Text 5"/>
            <p:cNvSpPr/>
            <p:nvPr/>
          </p:nvSpPr>
          <p:spPr>
            <a:xfrm>
              <a:off x="2643" y="7334"/>
              <a:ext cx="4024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2000" b="1" dirty="0"/>
                <a:t>Phase 7: User Interface Development</a:t>
              </a:r>
            </a:p>
          </p:txBody>
        </p:sp>
        <p:sp>
          <p:nvSpPr>
            <p:cNvPr id="12" name="Text 6"/>
            <p:cNvSpPr/>
            <p:nvPr/>
          </p:nvSpPr>
          <p:spPr>
            <a:xfrm>
              <a:off x="2643" y="8020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Build a user-friendly dashboard for notifications, predictions, </a:t>
              </a:r>
            </a:p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 and audit insights.</a:t>
              </a:r>
              <a:endParaRPr lang="en-US" sz="1500" dirty="0"/>
            </a:p>
          </p:txBody>
        </p:sp>
        <p:sp>
          <p:nvSpPr>
            <p:cNvPr id="30" name="Arrow: Pentagon 29"/>
            <p:cNvSpPr/>
            <p:nvPr/>
          </p:nvSpPr>
          <p:spPr>
            <a:xfrm rot="5400000">
              <a:off x="190" y="7700"/>
              <a:ext cx="2034" cy="1012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900" y="7638"/>
              <a:ext cx="619" cy="92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7</a:t>
              </a:r>
            </a:p>
          </p:txBody>
        </p:sp>
      </p:grpSp>
      <p:sp>
        <p:nvSpPr>
          <p:cNvPr id="4" name="Rounded Rectangle 3"/>
          <p:cNvSpPr/>
          <p:nvPr/>
        </p:nvSpPr>
        <p:spPr>
          <a:xfrm>
            <a:off x="12815570" y="7645400"/>
            <a:ext cx="1724025" cy="48831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/>
          <p:nvPr/>
        </p:nvPicPr>
        <p:blipFill>
          <a:blip r:embed="rId3"/>
          <a:srcRect l="9751" r="8231"/>
          <a:stretch>
            <a:fillRect/>
          </a:stretch>
        </p:blipFill>
        <p:spPr>
          <a:xfrm>
            <a:off x="8317230" y="0"/>
            <a:ext cx="6104890" cy="82296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22">
            <a:extLst>
              <a:ext uri="{FF2B5EF4-FFF2-40B4-BE49-F238E27FC236}">
                <a16:creationId xmlns:a16="http://schemas.microsoft.com/office/drawing/2014/main" id="{CF7D3525-78FD-AF10-50CD-C58CD6BFD86E}"/>
              </a:ext>
            </a:extLst>
          </p:cNvPr>
          <p:cNvSpPr/>
          <p:nvPr/>
        </p:nvSpPr>
        <p:spPr>
          <a:xfrm>
            <a:off x="12815570" y="7508875"/>
            <a:ext cx="1724025" cy="624840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 descr="A well-labeled system design diagram for an AI-powered decision support system named 'NyayMitra,' designed for the Indian judicial system. At the center, there is an icon representing a courthouse labeled 'NyayMitra Core System.' From the courthouse, three arrows extend to clearly labeled modules:&#10;&#10;1. **Court Case Prediction Module**:&#10;   - Subsections include: 'Data Collection,' 'Data Processing,' 'NLP' (models like BERT and GPT), 'Database Storage,' and 'Generative AI' for case analysis and strategy suggestions.&#10;&#10;2. **Legal Document Verification Module**:&#10;   - Clearly labeled subsections include: 'Machine Learning Models' (Random Forest, XGBoost) for document checking, 'Forgery Detection,' and 'Secure Database' for verified documents.&#10;&#10;3. **Face Recognition Module**:&#10;   - Subsections include: 'Face Detection' and 'Deep Learning' (using CNNs, OpenCV), and 'Secure Storage' for facial recognition data.&#10;&#10;Each module has a connecting arrow to a 'Notification API,' ensuring real-time updates for judicial users. Technologies are labeled in each module, and arrows indicate data flow and processes. The diagram is organized and labeled for clarity, with a professional layout and color-coded components.">
            <a:extLst>
              <a:ext uri="{FF2B5EF4-FFF2-40B4-BE49-F238E27FC236}">
                <a16:creationId xmlns:a16="http://schemas.microsoft.com/office/drawing/2014/main" id="{BF70A591-877E-FD2F-5CE3-E9AF016A831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BC3FE1-7988-C925-F5AD-A2512EF52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758" y="0"/>
            <a:ext cx="13229961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203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30925" y="575072"/>
            <a:ext cx="5482114" cy="685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Tools and Technologies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32748" y="1573530"/>
            <a:ext cx="22860" cy="6080879"/>
          </a:xfrm>
          <a:prstGeom prst="roundRect">
            <a:avLst>
              <a:gd name="adj" fmla="val 383703"/>
            </a:avLst>
          </a:prstGeom>
          <a:solidFill>
            <a:srgbClr val="B2D4E5"/>
          </a:solidFill>
        </p:spPr>
      </p:sp>
      <p:grpSp>
        <p:nvGrpSpPr>
          <p:cNvPr id="21" name="Group 20"/>
          <p:cNvGrpSpPr/>
          <p:nvPr/>
        </p:nvGrpSpPr>
        <p:grpSpPr>
          <a:xfrm>
            <a:off x="808990" y="1808480"/>
            <a:ext cx="7042150" cy="1516380"/>
            <a:chOff x="1274" y="2848"/>
            <a:chExt cx="11090" cy="2388"/>
          </a:xfrm>
        </p:grpSpPr>
        <p:sp>
          <p:nvSpPr>
            <p:cNvPr id="5" name="Shape 2"/>
            <p:cNvSpPr/>
            <p:nvPr/>
          </p:nvSpPr>
          <p:spPr>
            <a:xfrm flipV="1">
              <a:off x="1978" y="3194"/>
              <a:ext cx="590" cy="120"/>
            </a:xfrm>
            <a:prstGeom prst="roundRect">
              <a:avLst>
                <a:gd name="adj" fmla="val 383703"/>
              </a:avLst>
            </a:prstGeom>
            <a:solidFill>
              <a:srgbClr val="B2D4E5"/>
            </a:solidFill>
          </p:spPr>
        </p:sp>
        <p:sp>
          <p:nvSpPr>
            <p:cNvPr id="6" name="Shape 3"/>
            <p:cNvSpPr/>
            <p:nvPr/>
          </p:nvSpPr>
          <p:spPr>
            <a:xfrm>
              <a:off x="1274" y="2848"/>
              <a:ext cx="740" cy="740"/>
            </a:xfrm>
            <a:prstGeom prst="roundRect">
              <a:avLst>
                <a:gd name="adj" fmla="val 18670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7" name="Text 4"/>
            <p:cNvSpPr/>
            <p:nvPr/>
          </p:nvSpPr>
          <p:spPr>
            <a:xfrm>
              <a:off x="1533" y="2959"/>
              <a:ext cx="222" cy="518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1</a:t>
              </a:r>
              <a:endParaRPr lang="en-US" sz="255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2791" y="2959"/>
              <a:ext cx="4980" cy="670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Natural Language Processing</a:t>
              </a:r>
            </a:p>
          </p:txBody>
        </p:sp>
        <p:sp>
          <p:nvSpPr>
            <p:cNvPr id="9" name="Text 6"/>
            <p:cNvSpPr/>
            <p:nvPr/>
          </p:nvSpPr>
          <p:spPr>
            <a:xfrm>
              <a:off x="2568" y="3658"/>
              <a:ext cx="9796" cy="157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Models: BERT, GPT for legal text summarization and sentiment        analysis</a:t>
              </a:r>
            </a:p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Libraries: NLTK, spaCy, Hugging Face Transformers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08990" y="3905250"/>
            <a:ext cx="7042150" cy="1484630"/>
            <a:chOff x="1274" y="6150"/>
            <a:chExt cx="11090" cy="2338"/>
          </a:xfrm>
        </p:grpSpPr>
        <p:sp>
          <p:nvSpPr>
            <p:cNvPr id="10" name="Shape 7"/>
            <p:cNvSpPr/>
            <p:nvPr/>
          </p:nvSpPr>
          <p:spPr>
            <a:xfrm>
              <a:off x="1978" y="6502"/>
              <a:ext cx="590" cy="120"/>
            </a:xfrm>
            <a:prstGeom prst="roundRect">
              <a:avLst>
                <a:gd name="adj" fmla="val 383703"/>
              </a:avLst>
            </a:prstGeom>
            <a:solidFill>
              <a:srgbClr val="B2D4E5"/>
            </a:solidFill>
          </p:spPr>
        </p:sp>
        <p:sp>
          <p:nvSpPr>
            <p:cNvPr id="11" name="Shape 8"/>
            <p:cNvSpPr/>
            <p:nvPr/>
          </p:nvSpPr>
          <p:spPr>
            <a:xfrm>
              <a:off x="1274" y="6150"/>
              <a:ext cx="740" cy="740"/>
            </a:xfrm>
            <a:prstGeom prst="roundRect">
              <a:avLst>
                <a:gd name="adj" fmla="val 18670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12" name="Text 9"/>
            <p:cNvSpPr/>
            <p:nvPr/>
          </p:nvSpPr>
          <p:spPr>
            <a:xfrm>
              <a:off x="1497" y="6260"/>
              <a:ext cx="294" cy="518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2</a:t>
              </a:r>
              <a:endParaRPr lang="en-US" sz="2550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2755" y="6250"/>
              <a:ext cx="4317" cy="53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Machine Learning Models</a:t>
              </a:r>
            </a:p>
          </p:txBody>
        </p:sp>
        <p:sp>
          <p:nvSpPr>
            <p:cNvPr id="14" name="Text 11"/>
            <p:cNvSpPr/>
            <p:nvPr/>
          </p:nvSpPr>
          <p:spPr>
            <a:xfrm>
              <a:off x="2568" y="6910"/>
              <a:ext cx="9796" cy="157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latin typeface="Inter" panose="02000503000000020004" pitchFamily="34" charset="0"/>
                  <a:cs typeface="Inter" panose="02000503000000020004" pitchFamily="34" charset="0"/>
                </a:rPr>
                <a:t>Models: Random Forest, Logistic Regression, Support Vector Machines SVM for outcome prediction</a:t>
              </a:r>
            </a:p>
            <a:p>
              <a:pPr>
                <a:lnSpc>
                  <a:spcPts val="2600"/>
                </a:lnSpc>
              </a:pPr>
              <a:r>
                <a:rPr lang="en-US" sz="1600" dirty="0">
                  <a:latin typeface="Inter" panose="02000503000000020004" pitchFamily="34" charset="0"/>
                  <a:cs typeface="Inter" panose="02000503000000020004" pitchFamily="34" charset="0"/>
                </a:rPr>
                <a:t>Libraries: Scikit-Learn, </a:t>
              </a:r>
              <a:r>
                <a:rPr lang="en-US" sz="1600" dirty="0" err="1">
                  <a:latin typeface="Abadi" panose="020B0604020104020204" pitchFamily="34" charset="0"/>
                </a:rPr>
                <a:t>XGBoost</a:t>
              </a:r>
              <a:r>
                <a:rPr lang="en-US" sz="1600" dirty="0">
                  <a:latin typeface="Inter" panose="02000503000000020004" pitchFamily="34" charset="0"/>
                  <a:cs typeface="Inter" panose="02000503000000020004" pitchFamily="34" charset="0"/>
                </a:rPr>
                <a:t>, TensorFlow for model training and deployment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08990" y="6001385"/>
            <a:ext cx="7277100" cy="1443990"/>
            <a:chOff x="1274" y="9451"/>
            <a:chExt cx="11460" cy="2274"/>
          </a:xfrm>
        </p:grpSpPr>
        <p:sp>
          <p:nvSpPr>
            <p:cNvPr id="15" name="Shape 12"/>
            <p:cNvSpPr/>
            <p:nvPr/>
          </p:nvSpPr>
          <p:spPr>
            <a:xfrm>
              <a:off x="1978" y="9803"/>
              <a:ext cx="590" cy="120"/>
            </a:xfrm>
            <a:prstGeom prst="roundRect">
              <a:avLst>
                <a:gd name="adj" fmla="val 383703"/>
              </a:avLst>
            </a:prstGeom>
            <a:solidFill>
              <a:srgbClr val="B2D4E5"/>
            </a:solidFill>
          </p:spPr>
        </p:sp>
        <p:sp>
          <p:nvSpPr>
            <p:cNvPr id="16" name="Shape 13"/>
            <p:cNvSpPr/>
            <p:nvPr/>
          </p:nvSpPr>
          <p:spPr>
            <a:xfrm>
              <a:off x="1274" y="9451"/>
              <a:ext cx="740" cy="740"/>
            </a:xfrm>
            <a:prstGeom prst="roundRect">
              <a:avLst>
                <a:gd name="adj" fmla="val 18670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17" name="Text 14"/>
            <p:cNvSpPr/>
            <p:nvPr/>
          </p:nvSpPr>
          <p:spPr>
            <a:xfrm>
              <a:off x="1498" y="9562"/>
              <a:ext cx="293" cy="518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3</a:t>
              </a:r>
              <a:endParaRPr lang="en-US" sz="2550" dirty="0"/>
            </a:p>
          </p:txBody>
        </p:sp>
        <p:sp>
          <p:nvSpPr>
            <p:cNvPr id="18" name="Text 15"/>
            <p:cNvSpPr/>
            <p:nvPr/>
          </p:nvSpPr>
          <p:spPr>
            <a:xfrm>
              <a:off x="2755" y="9541"/>
              <a:ext cx="4681" cy="53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Real-Time Notification System</a:t>
              </a:r>
            </a:p>
          </p:txBody>
        </p:sp>
        <p:sp>
          <p:nvSpPr>
            <p:cNvPr id="19" name="Text 16"/>
            <p:cNvSpPr/>
            <p:nvPr/>
          </p:nvSpPr>
          <p:spPr>
            <a:xfrm>
              <a:off x="2568" y="10147"/>
              <a:ext cx="10166" cy="157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APIs for real-time data . </a:t>
              </a:r>
              <a:r>
                <a:rPr lang="en-US" sz="1600" dirty="0">
                  <a:latin typeface="Inter" panose="020B0604020202020204" charset="0"/>
                  <a:ea typeface="Inter" panose="020B0604020202020204" charset="0"/>
                </a:rPr>
                <a:t>Provide users with real-time updates on case status changes, new rulings, and changes in legal statutes via email notifications.</a:t>
              </a:r>
              <a:endParaRPr lang="en-US" sz="1600" dirty="0">
                <a:solidFill>
                  <a:srgbClr val="272525"/>
                </a:solidFill>
                <a:latin typeface="Inter" panose="020B0604020202020204" charset="0"/>
                <a:ea typeface="Inter" panose="020B0604020202020204" charset="0"/>
                <a:cs typeface="Inter" panose="02000503000000020004" pitchFamily="34" charset="-120"/>
              </a:endParaRPr>
            </a:p>
          </p:txBody>
        </p:sp>
      </p:grpSp>
      <p:sp>
        <p:nvSpPr>
          <p:cNvPr id="25" name="Rounded Rectangle 24"/>
          <p:cNvSpPr/>
          <p:nvPr/>
        </p:nvSpPr>
        <p:spPr>
          <a:xfrm>
            <a:off x="12815570" y="7654290"/>
            <a:ext cx="1724025" cy="47942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8411845" y="0"/>
            <a:ext cx="6217920" cy="8229600"/>
            <a:chOff x="13247" y="0"/>
            <a:chExt cx="9792" cy="12960"/>
          </a:xfrm>
        </p:grpSpPr>
        <p:pic>
          <p:nvPicPr>
            <p:cNvPr id="105" name="Picture 104"/>
            <p:cNvPicPr/>
            <p:nvPr/>
          </p:nvPicPr>
          <p:blipFill>
            <a:blip r:embed="rId3"/>
            <a:srcRect r="27426"/>
            <a:stretch>
              <a:fillRect/>
            </a:stretch>
          </p:blipFill>
          <p:spPr>
            <a:xfrm>
              <a:off x="13247" y="0"/>
              <a:ext cx="9793" cy="1296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0" name="Rectangles 19"/>
            <p:cNvSpPr/>
            <p:nvPr/>
          </p:nvSpPr>
          <p:spPr>
            <a:xfrm>
              <a:off x="15626" y="7538"/>
              <a:ext cx="1361" cy="885"/>
            </a:xfrm>
            <a:prstGeom prst="rect">
              <a:avLst/>
            </a:prstGeom>
            <a:solidFill>
              <a:srgbClr val="1A0E40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25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58416"/>
            <a:ext cx="7556421" cy="14885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and </a:t>
            </a:r>
          </a:p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Scope</a:t>
            </a:r>
            <a:endParaRPr lang="en-US" sz="4650" dirty="0"/>
          </a:p>
        </p:txBody>
      </p:sp>
      <p:grpSp>
        <p:nvGrpSpPr>
          <p:cNvPr id="14" name="Group 13"/>
          <p:cNvGrpSpPr/>
          <p:nvPr/>
        </p:nvGrpSpPr>
        <p:grpSpPr>
          <a:xfrm>
            <a:off x="793750" y="2487295"/>
            <a:ext cx="3663950" cy="3154680"/>
            <a:chOff x="1250" y="3917"/>
            <a:chExt cx="5770" cy="4968"/>
          </a:xfrm>
        </p:grpSpPr>
        <p:sp>
          <p:nvSpPr>
            <p:cNvPr id="4" name="Shape 1"/>
            <p:cNvSpPr/>
            <p:nvPr/>
          </p:nvSpPr>
          <p:spPr>
            <a:xfrm>
              <a:off x="1250" y="3917"/>
              <a:ext cx="5771" cy="4968"/>
            </a:xfrm>
            <a:prstGeom prst="roundRect">
              <a:avLst>
                <a:gd name="adj" fmla="val 3020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1619" y="4286"/>
              <a:ext cx="4688" cy="58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900"/>
                </a:lnSpc>
                <a:buNone/>
              </a:pPr>
              <a:r>
                <a:rPr lang="en-US" sz="23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Impact</a:t>
              </a:r>
              <a:endParaRPr lang="en-US" sz="230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1619" y="5086"/>
              <a:ext cx="5033" cy="3429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The AI-powered system will reduce judicial delays and improve fairness. It will enhance efficiency for legal professionals by automating case analysis.</a:t>
              </a:r>
              <a:endParaRPr lang="en-US" sz="175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85665" y="2487295"/>
            <a:ext cx="3663950" cy="3154680"/>
            <a:chOff x="7379" y="3917"/>
            <a:chExt cx="5770" cy="4968"/>
          </a:xfrm>
        </p:grpSpPr>
        <p:sp>
          <p:nvSpPr>
            <p:cNvPr id="7" name="Shape 4"/>
            <p:cNvSpPr/>
            <p:nvPr/>
          </p:nvSpPr>
          <p:spPr>
            <a:xfrm>
              <a:off x="7379" y="3917"/>
              <a:ext cx="5771" cy="4968"/>
            </a:xfrm>
            <a:prstGeom prst="roundRect">
              <a:avLst>
                <a:gd name="adj" fmla="val 3020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8" name="Text 5"/>
            <p:cNvSpPr/>
            <p:nvPr/>
          </p:nvSpPr>
          <p:spPr>
            <a:xfrm>
              <a:off x="7748" y="4286"/>
              <a:ext cx="4688" cy="58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900"/>
                </a:lnSpc>
                <a:buNone/>
              </a:pPr>
              <a:r>
                <a:rPr lang="en-US" sz="23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Future Scope</a:t>
              </a:r>
              <a:endParaRPr lang="en-US" sz="2300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7748" y="5086"/>
              <a:ext cx="5033" cy="285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Scale the system to other legal domains. Incorporate advanced NLP techniques for improved accuracy and broader application.</a:t>
              </a:r>
              <a:endParaRPr lang="en-US" sz="1750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93750" y="5868035"/>
            <a:ext cx="7556500" cy="1703070"/>
            <a:chOff x="1250" y="9241"/>
            <a:chExt cx="11900" cy="2682"/>
          </a:xfrm>
        </p:grpSpPr>
        <p:sp>
          <p:nvSpPr>
            <p:cNvPr id="10" name="Shape 7"/>
            <p:cNvSpPr/>
            <p:nvPr/>
          </p:nvSpPr>
          <p:spPr>
            <a:xfrm>
              <a:off x="1250" y="9241"/>
              <a:ext cx="11900" cy="2682"/>
            </a:xfrm>
            <a:prstGeom prst="roundRect">
              <a:avLst>
                <a:gd name="adj" fmla="val 5595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11" name="Text 8"/>
            <p:cNvSpPr/>
            <p:nvPr/>
          </p:nvSpPr>
          <p:spPr>
            <a:xfrm>
              <a:off x="1619" y="9611"/>
              <a:ext cx="4926" cy="58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900"/>
                </a:lnSpc>
                <a:buNone/>
              </a:pPr>
              <a:r>
                <a:rPr lang="en-US" sz="23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Ethical Considerations</a:t>
              </a:r>
              <a:endParaRPr lang="en-US" sz="2300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1619" y="10411"/>
              <a:ext cx="11162" cy="114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Address privacy concerns and ensure responsible AI use. Develop guidelines for AI integration in the justice system.</a:t>
              </a:r>
              <a:endParaRPr lang="en-US" sz="1750" dirty="0"/>
            </a:p>
          </p:txBody>
        </p:sp>
      </p:grpSp>
      <p:sp>
        <p:nvSpPr>
          <p:cNvPr id="13" name="Rounded Rectangle 12"/>
          <p:cNvSpPr/>
          <p:nvPr/>
        </p:nvSpPr>
        <p:spPr>
          <a:xfrm>
            <a:off x="12815570" y="7623810"/>
            <a:ext cx="1724025" cy="50990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0" name="Picture 99"/>
          <p:cNvPicPr/>
          <p:nvPr/>
        </p:nvPicPr>
        <p:blipFill>
          <a:blip r:embed="rId3"/>
          <a:stretch>
            <a:fillRect/>
          </a:stretch>
        </p:blipFill>
        <p:spPr>
          <a:xfrm>
            <a:off x="8811895" y="-635"/>
            <a:ext cx="5819140" cy="82302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102"/>
          <p:cNvPicPr/>
          <p:nvPr/>
        </p:nvPicPr>
        <p:blipFill>
          <a:blip r:embed="rId2"/>
          <a:srcRect l="29961" r="26343"/>
          <a:stretch>
            <a:fillRect/>
          </a:stretch>
        </p:blipFill>
        <p:spPr>
          <a:xfrm>
            <a:off x="0" y="0"/>
            <a:ext cx="4061460" cy="822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Rectangles 1"/>
          <p:cNvSpPr/>
          <p:nvPr/>
        </p:nvSpPr>
        <p:spPr>
          <a:xfrm>
            <a:off x="5323840" y="3103245"/>
            <a:ext cx="8195310" cy="298259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r>
              <a:rPr lang="en-US" altLang="zh-CN" sz="13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2">
            <a:extLst>
              <a:ext uri="{FF2B5EF4-FFF2-40B4-BE49-F238E27FC236}">
                <a16:creationId xmlns:a16="http://schemas.microsoft.com/office/drawing/2014/main" id="{4DCDC44F-42AA-CF26-A759-31D59F6B9DE6}"/>
              </a:ext>
            </a:extLst>
          </p:cNvPr>
          <p:cNvSpPr/>
          <p:nvPr/>
        </p:nvSpPr>
        <p:spPr>
          <a:xfrm>
            <a:off x="12815570" y="7644130"/>
            <a:ext cx="1724025" cy="48958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CF8A5A-404D-828B-62D8-7D4B16D4C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274" y="0"/>
            <a:ext cx="12853852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21601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75F91D-6A1A-E3EC-64EA-CC6FA6399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295" y="1183577"/>
            <a:ext cx="11660151" cy="6310732"/>
          </a:xfrm>
          <a:prstGeom prst="rect">
            <a:avLst/>
          </a:prstGeom>
        </p:spPr>
      </p:pic>
      <p:sp>
        <p:nvSpPr>
          <p:cNvPr id="6" name="Rounded Rectangle 22">
            <a:extLst>
              <a:ext uri="{FF2B5EF4-FFF2-40B4-BE49-F238E27FC236}">
                <a16:creationId xmlns:a16="http://schemas.microsoft.com/office/drawing/2014/main" id="{B1D66C5B-821F-551D-4902-4ED9E7691241}"/>
              </a:ext>
            </a:extLst>
          </p:cNvPr>
          <p:cNvSpPr/>
          <p:nvPr/>
        </p:nvSpPr>
        <p:spPr>
          <a:xfrm>
            <a:off x="12815570" y="7644130"/>
            <a:ext cx="1724025" cy="48958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14011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48995" y="1940560"/>
            <a:ext cx="5165725" cy="10909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000000"/>
                </a:solidFill>
                <a:latin typeface="Baskerville Old Face" panose="02020602080505020303" charset="0"/>
                <a:ea typeface="Petrona Bold" pitchFamily="34" charset="-122"/>
                <a:cs typeface="Baskerville Old Face" panose="02020602080505020303" charset="0"/>
              </a:rPr>
              <a:t>AI-Based Legal Decision 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000000"/>
                </a:solidFill>
                <a:latin typeface="Baskerville Old Face" panose="02020602080505020303" charset="0"/>
                <a:ea typeface="Petrona Bold" pitchFamily="34" charset="-122"/>
                <a:cs typeface="Baskerville Old Face" panose="02020602080505020303" charset="0"/>
              </a:rPr>
              <a:t>Support for Equitable Justice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654050" y="702310"/>
            <a:ext cx="5360670" cy="1240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6600" b="1" dirty="0" err="1">
                <a:solidFill>
                  <a:srgbClr val="000000"/>
                </a:solidFill>
                <a:latin typeface="Arial Rounded MT Bold" panose="020F0704030504030204" charset="0"/>
                <a:ea typeface="Petrona Bold" pitchFamily="34" charset="-122"/>
                <a:cs typeface="Arial Rounded MT Bold" panose="020F0704030504030204" charset="0"/>
                <a:sym typeface="+mn-ea"/>
              </a:rPr>
              <a:t>Nyaya Mitra</a:t>
            </a:r>
            <a:endParaRPr lang="en-US" sz="6600" b="1" dirty="0" err="1">
              <a:solidFill>
                <a:srgbClr val="000000"/>
              </a:solidFill>
              <a:latin typeface="Arial Rounded MT Bold" panose="020F0704030504030204" charset="0"/>
              <a:ea typeface="Petrona Bold" pitchFamily="34" charset="-122"/>
              <a:cs typeface="Arial Rounded MT Bold" panose="020F0704030504030204" charset="0"/>
            </a:endParaRPr>
          </a:p>
          <a:p>
            <a:endParaRPr lang="en-US" sz="6600" b="1" dirty="0" err="1">
              <a:solidFill>
                <a:srgbClr val="000000"/>
              </a:solidFill>
              <a:latin typeface="Arial Rounded MT Bold" panose="020F0704030504030204" charset="0"/>
              <a:ea typeface="Petrona Bold" pitchFamily="34" charset="-122"/>
              <a:cs typeface="Arial Rounded MT Bold" panose="020F07040305040302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848995" y="3885565"/>
            <a:ext cx="5258435" cy="15614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000" b="1"/>
              <a:t>Guide:</a:t>
            </a:r>
          </a:p>
          <a:p>
            <a:r>
              <a:rPr lang="en-US" sz="2000" b="1"/>
              <a:t>Prof. Shwetha G N</a:t>
            </a:r>
          </a:p>
          <a:p>
            <a:r>
              <a:rPr lang="en-US" sz="2000" b="1"/>
              <a:t>Assistant Professor,</a:t>
            </a:r>
          </a:p>
          <a:p>
            <a:r>
              <a:rPr lang="en-US" sz="2000" b="1"/>
              <a:t>Department of Computer Science and Engineering,</a:t>
            </a:r>
          </a:p>
          <a:p>
            <a:r>
              <a:rPr lang="en-US" sz="2000" b="1"/>
              <a:t>SJCE, Mysuru</a:t>
            </a:r>
          </a:p>
          <a:p>
            <a:endParaRPr lang="en-US" sz="2000" b="1"/>
          </a:p>
        </p:txBody>
      </p:sp>
      <p:sp>
        <p:nvSpPr>
          <p:cNvPr id="11" name="Text Box 10"/>
          <p:cNvSpPr txBox="1"/>
          <p:nvPr/>
        </p:nvSpPr>
        <p:spPr>
          <a:xfrm>
            <a:off x="848995" y="6301105"/>
            <a:ext cx="512127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Team 83 :</a:t>
            </a:r>
          </a:p>
          <a:p>
            <a:r>
              <a:rPr lang="en-US" sz="2000" b="1"/>
              <a:t>Manoj D Maiya ( 01JCE21CS061 )</a:t>
            </a:r>
          </a:p>
          <a:p>
            <a:r>
              <a:rPr lang="en-US" sz="2000" b="1"/>
              <a:t>Sujay T S             ( 01JCE21CS107 )</a:t>
            </a:r>
          </a:p>
          <a:p>
            <a:r>
              <a:rPr lang="en-US" sz="2000" b="1"/>
              <a:t>Darsh Khetan     ( 01JST21CS031 )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2815570" y="7623810"/>
            <a:ext cx="1724025" cy="50990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215" y="0"/>
            <a:ext cx="5798185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500"/>
                            </p:stCondLst>
                            <p:childTnLst>
                              <p:par>
                                <p:cTn id="2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9" grpId="0"/>
      <p:bldP spid="9" grpId="1"/>
      <p:bldP spid="10" grpId="0"/>
      <p:bldP spid="10" grpId="1"/>
      <p:bldP spid="11" grpId="0"/>
      <p:bldP spid="1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4196675"/>
            <a:ext cx="9741694" cy="7442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</a:t>
            </a:r>
            <a:endParaRPr lang="en-US" sz="4650" dirty="0"/>
          </a:p>
        </p:txBody>
      </p:sp>
      <p:grpSp>
        <p:nvGrpSpPr>
          <p:cNvPr id="7" name="Group 6"/>
          <p:cNvGrpSpPr/>
          <p:nvPr/>
        </p:nvGrpSpPr>
        <p:grpSpPr>
          <a:xfrm>
            <a:off x="793750" y="5507990"/>
            <a:ext cx="6244590" cy="1687195"/>
            <a:chOff x="1250" y="8674"/>
            <a:chExt cx="9834" cy="2657"/>
          </a:xfrm>
        </p:grpSpPr>
        <p:sp>
          <p:nvSpPr>
            <p:cNvPr id="3" name="Text 1"/>
            <p:cNvSpPr/>
            <p:nvPr/>
          </p:nvSpPr>
          <p:spPr>
            <a:xfrm>
              <a:off x="1250" y="8674"/>
              <a:ext cx="4688" cy="58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900"/>
                </a:lnSpc>
                <a:buNone/>
              </a:pPr>
              <a:r>
                <a:rPr lang="en-US" sz="2300" b="1" dirty="0">
                  <a:solidFill>
                    <a:srgbClr val="000000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Problem</a:t>
              </a:r>
              <a:endParaRPr lang="en-US" sz="2300" dirty="0"/>
            </a:p>
          </p:txBody>
        </p:sp>
        <p:sp>
          <p:nvSpPr>
            <p:cNvPr id="4" name="Text 2"/>
            <p:cNvSpPr/>
            <p:nvPr/>
          </p:nvSpPr>
          <p:spPr>
            <a:xfrm>
              <a:off x="1250" y="9617"/>
              <a:ext cx="9834" cy="1715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The Indian judiciary grapples with millions of pending cases. Case analysis is complex and time-consuming, leading to significant delays in justice delivery.</a:t>
              </a:r>
              <a:endParaRPr lang="en-US" sz="175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599680" y="5507990"/>
            <a:ext cx="6244590" cy="1687195"/>
            <a:chOff x="11968" y="8674"/>
            <a:chExt cx="9834" cy="2657"/>
          </a:xfrm>
        </p:grpSpPr>
        <p:sp>
          <p:nvSpPr>
            <p:cNvPr id="5" name="Text 3"/>
            <p:cNvSpPr/>
            <p:nvPr/>
          </p:nvSpPr>
          <p:spPr>
            <a:xfrm>
              <a:off x="11968" y="8674"/>
              <a:ext cx="4688" cy="586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900"/>
                </a:lnSpc>
                <a:buNone/>
              </a:pPr>
              <a:r>
                <a:rPr lang="en-US" sz="2300" b="1" dirty="0">
                  <a:solidFill>
                    <a:srgbClr val="000000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Solution</a:t>
              </a:r>
              <a:endParaRPr lang="en-US" sz="2300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11968" y="9617"/>
              <a:ext cx="9834" cy="1715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An AI-powered system to predict judicial outcomes and provide legal insights. It aims to improve transparency and efficiency in the legal process.</a:t>
              </a:r>
              <a:endParaRPr lang="en-US" sz="1750" dirty="0"/>
            </a:p>
          </p:txBody>
        </p:sp>
      </p:grpSp>
      <p:sp>
        <p:nvSpPr>
          <p:cNvPr id="23" name="Rounded Rectangle 22"/>
          <p:cNvSpPr/>
          <p:nvPr/>
        </p:nvSpPr>
        <p:spPr>
          <a:xfrm>
            <a:off x="12815570" y="7644130"/>
            <a:ext cx="1724025" cy="48958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7" name="Picture 106"/>
          <p:cNvPicPr/>
          <p:nvPr/>
        </p:nvPicPr>
        <p:blipFill>
          <a:blip r:embed="rId3"/>
          <a:srcRect t="52407"/>
          <a:stretch>
            <a:fillRect/>
          </a:stretch>
        </p:blipFill>
        <p:spPr>
          <a:xfrm>
            <a:off x="0" y="0"/>
            <a:ext cx="14630400" cy="39166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350" decel="100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35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125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35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30925" y="575072"/>
            <a:ext cx="5482114" cy="6852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Literature Review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32748" y="1573530"/>
            <a:ext cx="22860" cy="6080879"/>
          </a:xfrm>
          <a:prstGeom prst="roundRect">
            <a:avLst>
              <a:gd name="adj" fmla="val 383703"/>
            </a:avLst>
          </a:prstGeom>
          <a:solidFill>
            <a:srgbClr val="B2D4E5"/>
          </a:solidFill>
        </p:spPr>
      </p:sp>
      <p:grpSp>
        <p:nvGrpSpPr>
          <p:cNvPr id="21" name="Group 20"/>
          <p:cNvGrpSpPr/>
          <p:nvPr/>
        </p:nvGrpSpPr>
        <p:grpSpPr>
          <a:xfrm>
            <a:off x="808990" y="1782445"/>
            <a:ext cx="7604125" cy="1470025"/>
            <a:chOff x="1274" y="2807"/>
            <a:chExt cx="11975" cy="2315"/>
          </a:xfrm>
        </p:grpSpPr>
        <p:sp>
          <p:nvSpPr>
            <p:cNvPr id="5" name="Shape 2"/>
            <p:cNvSpPr/>
            <p:nvPr/>
          </p:nvSpPr>
          <p:spPr>
            <a:xfrm>
              <a:off x="1978" y="3200"/>
              <a:ext cx="1151" cy="36"/>
            </a:xfrm>
            <a:prstGeom prst="roundRect">
              <a:avLst>
                <a:gd name="adj" fmla="val 383703"/>
              </a:avLst>
            </a:prstGeom>
            <a:solidFill>
              <a:srgbClr val="B2D4E5"/>
            </a:solidFill>
          </p:spPr>
        </p:sp>
        <p:sp>
          <p:nvSpPr>
            <p:cNvPr id="6" name="Shape 3"/>
            <p:cNvSpPr/>
            <p:nvPr/>
          </p:nvSpPr>
          <p:spPr>
            <a:xfrm>
              <a:off x="1274" y="2848"/>
              <a:ext cx="740" cy="740"/>
            </a:xfrm>
            <a:prstGeom prst="roundRect">
              <a:avLst>
                <a:gd name="adj" fmla="val 18670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7" name="Text 4"/>
            <p:cNvSpPr/>
            <p:nvPr/>
          </p:nvSpPr>
          <p:spPr>
            <a:xfrm>
              <a:off x="1533" y="2959"/>
              <a:ext cx="222" cy="518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1</a:t>
              </a:r>
              <a:endParaRPr lang="en-US" sz="255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3453" y="2807"/>
              <a:ext cx="4317" cy="53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Bhilare et al. (2019)</a:t>
              </a:r>
              <a:endParaRPr lang="en-US" sz="2150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3453" y="3544"/>
              <a:ext cx="9796" cy="157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Explored machine learning models like SVM and Random Forest for case outcome prediction. Demonstrated potential for AI in legal decision-making.</a:t>
              </a:r>
              <a:endParaRPr lang="en-US" sz="16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08990" y="3879215"/>
            <a:ext cx="7604125" cy="1469390"/>
            <a:chOff x="1274" y="6109"/>
            <a:chExt cx="11975" cy="2314"/>
          </a:xfrm>
        </p:grpSpPr>
        <p:sp>
          <p:nvSpPr>
            <p:cNvPr id="10" name="Shape 7"/>
            <p:cNvSpPr/>
            <p:nvPr/>
          </p:nvSpPr>
          <p:spPr>
            <a:xfrm>
              <a:off x="1978" y="6502"/>
              <a:ext cx="1151" cy="36"/>
            </a:xfrm>
            <a:prstGeom prst="roundRect">
              <a:avLst>
                <a:gd name="adj" fmla="val 383703"/>
              </a:avLst>
            </a:prstGeom>
            <a:solidFill>
              <a:srgbClr val="B2D4E5"/>
            </a:solidFill>
          </p:spPr>
        </p:sp>
        <p:sp>
          <p:nvSpPr>
            <p:cNvPr id="11" name="Shape 8"/>
            <p:cNvSpPr/>
            <p:nvPr/>
          </p:nvSpPr>
          <p:spPr>
            <a:xfrm>
              <a:off x="1274" y="6150"/>
              <a:ext cx="740" cy="740"/>
            </a:xfrm>
            <a:prstGeom prst="roundRect">
              <a:avLst>
                <a:gd name="adj" fmla="val 18670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12" name="Text 9"/>
            <p:cNvSpPr/>
            <p:nvPr/>
          </p:nvSpPr>
          <p:spPr>
            <a:xfrm>
              <a:off x="1497" y="6260"/>
              <a:ext cx="294" cy="518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2</a:t>
              </a:r>
              <a:endParaRPr lang="en-US" sz="2550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3453" y="6109"/>
              <a:ext cx="4317" cy="53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Shaikh et al. (2020)</a:t>
              </a:r>
              <a:endParaRPr lang="en-US" sz="215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3453" y="6845"/>
              <a:ext cx="9796" cy="157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Focused on predicting murder case outcomes using legal factors and classifiers. Highlighted importance of domain-specific features in prediction.</a:t>
              </a:r>
              <a:endParaRPr lang="en-US" sz="16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08990" y="5975350"/>
            <a:ext cx="7604125" cy="1470025"/>
            <a:chOff x="1274" y="9410"/>
            <a:chExt cx="11975" cy="2315"/>
          </a:xfrm>
        </p:grpSpPr>
        <p:sp>
          <p:nvSpPr>
            <p:cNvPr id="15" name="Shape 12"/>
            <p:cNvSpPr/>
            <p:nvPr/>
          </p:nvSpPr>
          <p:spPr>
            <a:xfrm>
              <a:off x="1978" y="9803"/>
              <a:ext cx="1151" cy="36"/>
            </a:xfrm>
            <a:prstGeom prst="roundRect">
              <a:avLst>
                <a:gd name="adj" fmla="val 383703"/>
              </a:avLst>
            </a:prstGeom>
            <a:solidFill>
              <a:srgbClr val="B2D4E5"/>
            </a:solidFill>
          </p:spPr>
        </p:sp>
        <p:sp>
          <p:nvSpPr>
            <p:cNvPr id="16" name="Shape 13"/>
            <p:cNvSpPr/>
            <p:nvPr/>
          </p:nvSpPr>
          <p:spPr>
            <a:xfrm>
              <a:off x="1274" y="9451"/>
              <a:ext cx="740" cy="740"/>
            </a:xfrm>
            <a:prstGeom prst="roundRect">
              <a:avLst>
                <a:gd name="adj" fmla="val 18670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17" name="Text 14"/>
            <p:cNvSpPr/>
            <p:nvPr/>
          </p:nvSpPr>
          <p:spPr>
            <a:xfrm>
              <a:off x="1498" y="9562"/>
              <a:ext cx="293" cy="518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3</a:t>
              </a:r>
              <a:endParaRPr lang="en-US" sz="2550" dirty="0"/>
            </a:p>
          </p:txBody>
        </p:sp>
        <p:sp>
          <p:nvSpPr>
            <p:cNvPr id="18" name="Text 15"/>
            <p:cNvSpPr/>
            <p:nvPr/>
          </p:nvSpPr>
          <p:spPr>
            <a:xfrm>
              <a:off x="3453" y="9410"/>
              <a:ext cx="4681" cy="539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Sengupta &amp; Dave (2021)</a:t>
              </a:r>
              <a:endParaRPr lang="en-US" sz="2150" dirty="0"/>
            </a:p>
          </p:txBody>
        </p:sp>
        <p:sp>
          <p:nvSpPr>
            <p:cNvPr id="19" name="Text 16"/>
            <p:cNvSpPr/>
            <p:nvPr/>
          </p:nvSpPr>
          <p:spPr>
            <a:xfrm>
              <a:off x="3453" y="10147"/>
              <a:ext cx="9796" cy="157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Utilized multi-label classification for legal sections using NLP and ML. Showed promise in automating legal document analysis.</a:t>
              </a:r>
              <a:endParaRPr lang="en-US" sz="1600" dirty="0"/>
            </a:p>
          </p:txBody>
        </p:sp>
      </p:grpSp>
      <p:sp>
        <p:nvSpPr>
          <p:cNvPr id="25" name="Rounded Rectangle 24"/>
          <p:cNvSpPr/>
          <p:nvPr/>
        </p:nvSpPr>
        <p:spPr>
          <a:xfrm>
            <a:off x="12815570" y="7654290"/>
            <a:ext cx="1724025" cy="47942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8405" y="0"/>
            <a:ext cx="5801995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2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35700" y="753110"/>
            <a:ext cx="6977380" cy="6750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Limitations of Present Work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096000" y="1968500"/>
            <a:ext cx="3748405" cy="2105025"/>
            <a:chOff x="1134" y="3510"/>
            <a:chExt cx="5903" cy="3315"/>
          </a:xfrm>
        </p:grpSpPr>
        <p:sp>
          <p:nvSpPr>
            <p:cNvPr id="4" name="Shape 1"/>
            <p:cNvSpPr/>
            <p:nvPr/>
          </p:nvSpPr>
          <p:spPr>
            <a:xfrm>
              <a:off x="1134" y="3510"/>
              <a:ext cx="729" cy="729"/>
            </a:xfrm>
            <a:prstGeom prst="roundRect">
              <a:avLst>
                <a:gd name="adj" fmla="val 18667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1389" y="3619"/>
              <a:ext cx="218" cy="510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1</a:t>
              </a:r>
              <a:endParaRPr lang="en-US" sz="2550" dirty="0"/>
            </a:p>
          </p:txBody>
        </p:sp>
        <p:sp>
          <p:nvSpPr>
            <p:cNvPr id="6" name="Text 3"/>
            <p:cNvSpPr/>
            <p:nvPr/>
          </p:nvSpPr>
          <p:spPr>
            <a:xfrm>
              <a:off x="2187" y="3510"/>
              <a:ext cx="4253" cy="53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650"/>
                </a:lnSpc>
                <a:buNone/>
              </a:pPr>
              <a:r>
                <a:rPr lang="en-US" sz="21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Data Availability</a:t>
              </a:r>
              <a:endParaRPr lang="en-US" sz="2100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2187" y="4235"/>
              <a:ext cx="4851" cy="259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55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Limited public datasets hinder comprehensive analysis. Privacy concerns restrict access to sensitive legal information.</a:t>
              </a:r>
              <a:endParaRPr lang="en-US" sz="16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0342880" y="1968500"/>
            <a:ext cx="4008755" cy="2442845"/>
            <a:chOff x="16288" y="3100"/>
            <a:chExt cx="6313" cy="3847"/>
          </a:xfrm>
        </p:grpSpPr>
        <p:sp>
          <p:nvSpPr>
            <p:cNvPr id="8" name="Shape 5"/>
            <p:cNvSpPr/>
            <p:nvPr/>
          </p:nvSpPr>
          <p:spPr>
            <a:xfrm>
              <a:off x="16288" y="3100"/>
              <a:ext cx="729" cy="729"/>
            </a:xfrm>
            <a:prstGeom prst="roundRect">
              <a:avLst>
                <a:gd name="adj" fmla="val 18667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9" name="Text 6"/>
            <p:cNvSpPr/>
            <p:nvPr/>
          </p:nvSpPr>
          <p:spPr>
            <a:xfrm>
              <a:off x="16508" y="3209"/>
              <a:ext cx="289" cy="510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2</a:t>
              </a:r>
              <a:endParaRPr lang="en-US" sz="2550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17341" y="3100"/>
              <a:ext cx="4851" cy="106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2650"/>
                </a:lnSpc>
                <a:buNone/>
              </a:pPr>
              <a:r>
                <a:rPr lang="en-US" sz="21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Legal Language Complexity</a:t>
              </a:r>
              <a:endParaRPr lang="en-US" sz="210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17341" y="4357"/>
              <a:ext cx="5261" cy="259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55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Standard NLP models struggle with interpreting legal jargon. Context-specific understanding is crucial for accurate predictions.</a:t>
              </a:r>
              <a:endParaRPr lang="en-US" sz="16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096000" y="4917440"/>
            <a:ext cx="3748405" cy="1776730"/>
            <a:chOff x="1134" y="8047"/>
            <a:chExt cx="5903" cy="2798"/>
          </a:xfrm>
        </p:grpSpPr>
        <p:sp>
          <p:nvSpPr>
            <p:cNvPr id="12" name="Shape 9"/>
            <p:cNvSpPr/>
            <p:nvPr/>
          </p:nvSpPr>
          <p:spPr>
            <a:xfrm>
              <a:off x="1134" y="8047"/>
              <a:ext cx="729" cy="729"/>
            </a:xfrm>
            <a:prstGeom prst="roundRect">
              <a:avLst>
                <a:gd name="adj" fmla="val 18667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1354" y="8156"/>
              <a:ext cx="289" cy="510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3</a:t>
              </a:r>
              <a:endParaRPr lang="en-US" sz="2550" dirty="0"/>
            </a:p>
          </p:txBody>
        </p:sp>
        <p:sp>
          <p:nvSpPr>
            <p:cNvPr id="14" name="Text 11"/>
            <p:cNvSpPr/>
            <p:nvPr/>
          </p:nvSpPr>
          <p:spPr>
            <a:xfrm>
              <a:off x="2187" y="8047"/>
              <a:ext cx="4253" cy="53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650"/>
                </a:lnSpc>
                <a:buNone/>
              </a:pPr>
              <a:r>
                <a:rPr lang="en-US" sz="21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Bias in Judicial Data</a:t>
              </a:r>
              <a:endParaRPr lang="en-US" sz="2100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2187" y="8773"/>
              <a:ext cx="4851" cy="207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55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Historical data may contain societal biases. AI models risk perpetuating unfair judgments if not carefully designed.</a:t>
              </a:r>
              <a:endParaRPr lang="en-US" sz="16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0342880" y="4849495"/>
            <a:ext cx="4008755" cy="2105660"/>
            <a:chOff x="16288" y="7637"/>
            <a:chExt cx="6313" cy="3316"/>
          </a:xfrm>
        </p:grpSpPr>
        <p:sp>
          <p:nvSpPr>
            <p:cNvPr id="16" name="Shape 13"/>
            <p:cNvSpPr/>
            <p:nvPr/>
          </p:nvSpPr>
          <p:spPr>
            <a:xfrm>
              <a:off x="16288" y="7637"/>
              <a:ext cx="729" cy="729"/>
            </a:xfrm>
            <a:prstGeom prst="roundRect">
              <a:avLst>
                <a:gd name="adj" fmla="val 18667"/>
              </a:avLst>
            </a:prstGeom>
            <a:solidFill>
              <a:srgbClr val="CCEEFF"/>
            </a:solidFill>
            <a:ln w="7620">
              <a:solidFill>
                <a:srgbClr val="B2D4E5"/>
              </a:solidFill>
              <a:prstDash val="solid"/>
            </a:ln>
          </p:spPr>
        </p:sp>
        <p:sp>
          <p:nvSpPr>
            <p:cNvPr id="17" name="Text 14"/>
            <p:cNvSpPr/>
            <p:nvPr/>
          </p:nvSpPr>
          <p:spPr>
            <a:xfrm>
              <a:off x="16515" y="7746"/>
              <a:ext cx="275" cy="510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550"/>
                </a:lnSpc>
                <a:buNone/>
              </a:pPr>
              <a:r>
                <a:rPr lang="en-US" sz="255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4</a:t>
              </a:r>
              <a:endParaRPr lang="en-US" sz="2550" dirty="0"/>
            </a:p>
          </p:txBody>
        </p:sp>
        <p:sp>
          <p:nvSpPr>
            <p:cNvPr id="18" name="Text 15"/>
            <p:cNvSpPr/>
            <p:nvPr/>
          </p:nvSpPr>
          <p:spPr>
            <a:xfrm>
              <a:off x="17341" y="7637"/>
              <a:ext cx="4367" cy="532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>
                <a:lnSpc>
                  <a:spcPts val="2650"/>
                </a:lnSpc>
                <a:buNone/>
              </a:pPr>
              <a:r>
                <a:rPr lang="en-US" sz="21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Model Interpretability</a:t>
              </a:r>
              <a:endParaRPr lang="en-US" sz="2100" dirty="0"/>
            </a:p>
          </p:txBody>
        </p:sp>
        <p:sp>
          <p:nvSpPr>
            <p:cNvPr id="19" name="Text 16"/>
            <p:cNvSpPr/>
            <p:nvPr/>
          </p:nvSpPr>
          <p:spPr>
            <a:xfrm>
              <a:off x="17341" y="8363"/>
              <a:ext cx="5260" cy="259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55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AI predictions must be explainable for legal transparency. Black-box models pose challenges in the justice system.</a:t>
              </a:r>
              <a:endParaRPr lang="en-US" sz="1600" dirty="0"/>
            </a:p>
          </p:txBody>
        </p:sp>
      </p:grpSp>
      <p:sp>
        <p:nvSpPr>
          <p:cNvPr id="23" name="Rounded Rectangle 22"/>
          <p:cNvSpPr/>
          <p:nvPr/>
        </p:nvSpPr>
        <p:spPr>
          <a:xfrm>
            <a:off x="12815570" y="7638415"/>
            <a:ext cx="1724025" cy="495300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LIMITATION"/>
          <p:cNvPicPr>
            <a:picLocks noChangeAspect="1"/>
          </p:cNvPicPr>
          <p:nvPr/>
        </p:nvPicPr>
        <p:blipFill>
          <a:blip r:embed="rId3"/>
          <a:srcRect l="5206" r="8483"/>
          <a:stretch>
            <a:fillRect/>
          </a:stretch>
        </p:blipFill>
        <p:spPr>
          <a:xfrm>
            <a:off x="0" y="0"/>
            <a:ext cx="6054090" cy="82296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0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5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23543" y="3153728"/>
            <a:ext cx="5585222" cy="6782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Objectives of the Work</a:t>
            </a:r>
            <a:endParaRPr lang="en-US" sz="4250" dirty="0"/>
          </a:p>
        </p:txBody>
      </p:sp>
      <p:grpSp>
        <p:nvGrpSpPr>
          <p:cNvPr id="17" name="Group 16"/>
          <p:cNvGrpSpPr/>
          <p:nvPr/>
        </p:nvGrpSpPr>
        <p:grpSpPr>
          <a:xfrm>
            <a:off x="723265" y="4142105"/>
            <a:ext cx="3063240" cy="3509010"/>
            <a:chOff x="1139" y="6523"/>
            <a:chExt cx="4824" cy="5526"/>
          </a:xfrm>
        </p:grpSpPr>
        <p:pic>
          <p:nvPicPr>
            <p:cNvPr id="4" name="Image 1" descr="preencode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39" y="6523"/>
              <a:ext cx="814" cy="814"/>
            </a:xfrm>
            <a:prstGeom prst="rect">
              <a:avLst/>
            </a:prstGeom>
          </p:spPr>
        </p:pic>
        <p:sp>
          <p:nvSpPr>
            <p:cNvPr id="5" name="Text 1"/>
            <p:cNvSpPr/>
            <p:nvPr/>
          </p:nvSpPr>
          <p:spPr>
            <a:xfrm>
              <a:off x="1139" y="7662"/>
              <a:ext cx="4824" cy="106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Develop AI-Powered System</a:t>
              </a:r>
              <a:endParaRPr lang="en-US" sz="2100" dirty="0"/>
            </a:p>
          </p:txBody>
        </p:sp>
        <p:sp>
          <p:nvSpPr>
            <p:cNvPr id="6" name="Text 2"/>
            <p:cNvSpPr/>
            <p:nvPr/>
          </p:nvSpPr>
          <p:spPr>
            <a:xfrm>
              <a:off x="1139" y="8925"/>
              <a:ext cx="4824" cy="3124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Create a robust system to predict case outcomes and identify relevant legal sections. Enhance accuracy through advanced machine learning techniques.</a:t>
              </a:r>
              <a:endParaRPr lang="en-US" sz="16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096822" y="4142065"/>
            <a:ext cx="3063359" cy="3509050"/>
            <a:chOff x="6452" y="6523"/>
            <a:chExt cx="4824" cy="5526"/>
          </a:xfrm>
        </p:grpSpPr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52" y="6523"/>
              <a:ext cx="814" cy="814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6452" y="7662"/>
              <a:ext cx="4824" cy="106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Ensure Fairness and Transparency</a:t>
              </a:r>
              <a:endParaRPr lang="en-US" sz="2100" dirty="0"/>
            </a:p>
          </p:txBody>
        </p:sp>
        <p:sp>
          <p:nvSpPr>
            <p:cNvPr id="9" name="Text 4"/>
            <p:cNvSpPr/>
            <p:nvPr/>
          </p:nvSpPr>
          <p:spPr>
            <a:xfrm>
              <a:off x="6452" y="8925"/>
              <a:ext cx="4817" cy="3124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Implement bias detection mechanisms and provide explainable predictions. Maintain ethical standards in AI-assisted legal decision-making.</a:t>
              </a:r>
              <a:endParaRPr lang="en-US" sz="16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470140" y="4142065"/>
            <a:ext cx="3352165" cy="3517821"/>
            <a:chOff x="11764" y="6523"/>
            <a:chExt cx="5279" cy="5540"/>
          </a:xfrm>
        </p:grpSpPr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764" y="6523"/>
              <a:ext cx="814" cy="814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11764" y="7662"/>
              <a:ext cx="5279" cy="1602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Automate Legal Document Summarization</a:t>
              </a:r>
              <a:endParaRPr lang="en-US" sz="2100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11764" y="9459"/>
              <a:ext cx="4824" cy="260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Develop NLP algorithms to extract key insights from lengthy legal texts. Reduce manual effort in document analysis.</a:t>
              </a:r>
              <a:endParaRPr lang="en-US" sz="16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0788015" y="4142105"/>
            <a:ext cx="3063240" cy="2847340"/>
            <a:chOff x="17076" y="6523"/>
            <a:chExt cx="4824" cy="4484"/>
          </a:xfrm>
        </p:grpSpPr>
        <p:pic>
          <p:nvPicPr>
            <p:cNvPr id="13" name="Image 4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076" y="6523"/>
              <a:ext cx="814" cy="814"/>
            </a:xfrm>
            <a:prstGeom prst="rect">
              <a:avLst/>
            </a:prstGeom>
          </p:spPr>
        </p:pic>
        <p:sp>
          <p:nvSpPr>
            <p:cNvPr id="14" name="Text 7"/>
            <p:cNvSpPr/>
            <p:nvPr/>
          </p:nvSpPr>
          <p:spPr>
            <a:xfrm>
              <a:off x="17076" y="7662"/>
              <a:ext cx="4824" cy="106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2100" b="1" dirty="0">
                  <a:solidFill>
                    <a:srgbClr val="272525"/>
                  </a:soli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Optimize Legal Case Analysis</a:t>
              </a:r>
              <a:endParaRPr lang="en-US" sz="2100" dirty="0"/>
            </a:p>
          </p:txBody>
        </p:sp>
        <p:sp>
          <p:nvSpPr>
            <p:cNvPr id="15" name="Text 8"/>
            <p:cNvSpPr/>
            <p:nvPr/>
          </p:nvSpPr>
          <p:spPr>
            <a:xfrm>
              <a:off x="17076" y="8925"/>
              <a:ext cx="4824" cy="2083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1600" dirty="0">
                  <a:solidFill>
                    <a:srgbClr val="272525"/>
                  </a:solidFill>
                  <a:latin typeface="Inter" panose="02000503000000020004" pitchFamily="34" charset="0"/>
                  <a:ea typeface="Inter" panose="02000503000000020004" pitchFamily="34" charset="-122"/>
                  <a:cs typeface="Inter" panose="02000503000000020004" pitchFamily="34" charset="-120"/>
                </a:rPr>
                <a:t>Reduce time and improve decision-making efficiency. Provide data-driven insights to support legal professionals.</a:t>
              </a:r>
              <a:endParaRPr lang="en-US" sz="1600" dirty="0"/>
            </a:p>
          </p:txBody>
        </p:sp>
      </p:grpSp>
      <p:sp>
        <p:nvSpPr>
          <p:cNvPr id="23" name="Rounded Rectangle 22"/>
          <p:cNvSpPr/>
          <p:nvPr/>
        </p:nvSpPr>
        <p:spPr>
          <a:xfrm>
            <a:off x="12815570" y="7672070"/>
            <a:ext cx="1724025" cy="46164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Goals-vs.-Objectives-Differences-and-Examples-feature"/>
          <p:cNvPicPr>
            <a:picLocks noChangeAspect="1"/>
          </p:cNvPicPr>
          <p:nvPr/>
        </p:nvPicPr>
        <p:blipFill>
          <a:blip r:embed="rId7"/>
          <a:srcRect t="51260"/>
          <a:stretch>
            <a:fillRect/>
          </a:stretch>
        </p:blipFill>
        <p:spPr>
          <a:xfrm>
            <a:off x="635" y="-16510"/>
            <a:ext cx="14629765" cy="2860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650355" y="553085"/>
            <a:ext cx="4953635" cy="6388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Methodology</a:t>
            </a:r>
            <a:endParaRPr lang="en-US" sz="4000" dirty="0"/>
          </a:p>
        </p:txBody>
      </p:sp>
      <p:grpSp>
        <p:nvGrpSpPr>
          <p:cNvPr id="7" name="Group 6"/>
          <p:cNvGrpSpPr/>
          <p:nvPr/>
        </p:nvGrpSpPr>
        <p:grpSpPr>
          <a:xfrm>
            <a:off x="6384290" y="1640840"/>
            <a:ext cx="8038465" cy="1291590"/>
            <a:chOff x="9294" y="2556"/>
            <a:chExt cx="13059" cy="2034"/>
          </a:xfrm>
        </p:grpSpPr>
        <p:sp>
          <p:nvSpPr>
            <p:cNvPr id="5" name="Text 1"/>
            <p:cNvSpPr/>
            <p:nvPr/>
          </p:nvSpPr>
          <p:spPr>
            <a:xfrm>
              <a:off x="11706" y="2615"/>
              <a:ext cx="4024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500"/>
                </a:lnSpc>
                <a:buNone/>
              </a:pPr>
              <a:r>
                <a:rPr lang="en-US" sz="2000" b="1" dirty="0"/>
                <a:t>Data Collection and Preprocessing</a:t>
              </a:r>
            </a:p>
          </p:txBody>
        </p:sp>
        <p:sp>
          <p:nvSpPr>
            <p:cNvPr id="6" name="Text 2"/>
            <p:cNvSpPr/>
            <p:nvPr/>
          </p:nvSpPr>
          <p:spPr>
            <a:xfrm>
              <a:off x="11706" y="3302"/>
              <a:ext cx="10648" cy="1288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Judicial records, statutes, and case data are gathered and cleaned, with tokens generated for NLP processing. Sentiment analysis assesses tone for bias detection.</a:t>
              </a:r>
              <a:endParaRPr lang="en-US" sz="1500" dirty="0"/>
            </a:p>
          </p:txBody>
        </p:sp>
        <p:sp>
          <p:nvSpPr>
            <p:cNvPr id="20" name="Arrow: Pentagon 19"/>
            <p:cNvSpPr/>
            <p:nvPr/>
          </p:nvSpPr>
          <p:spPr>
            <a:xfrm rot="5400000">
              <a:off x="9199" y="3070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294" y="3063"/>
              <a:ext cx="1844" cy="91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650355" y="3235960"/>
            <a:ext cx="7541895" cy="1291590"/>
            <a:chOff x="9713" y="5068"/>
            <a:chExt cx="12253" cy="2034"/>
          </a:xfrm>
        </p:grpSpPr>
        <p:grpSp>
          <p:nvGrpSpPr>
            <p:cNvPr id="10" name="Group 9"/>
            <p:cNvGrpSpPr/>
            <p:nvPr/>
          </p:nvGrpSpPr>
          <p:grpSpPr>
            <a:xfrm>
              <a:off x="9713" y="5068"/>
              <a:ext cx="12253" cy="2034"/>
              <a:chOff x="9713" y="5068"/>
              <a:chExt cx="12253" cy="2034"/>
            </a:xfrm>
          </p:grpSpPr>
          <p:sp>
            <p:nvSpPr>
              <p:cNvPr id="8" name="Text 3"/>
              <p:cNvSpPr/>
              <p:nvPr/>
            </p:nvSpPr>
            <p:spPr>
              <a:xfrm>
                <a:off x="11706" y="5068"/>
                <a:ext cx="5358" cy="503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500"/>
                  </a:lnSpc>
                  <a:buNone/>
                </a:pPr>
                <a:r>
                  <a:rPr lang="en-US" sz="2000" b="1" dirty="0"/>
                  <a:t>Data Transformation and Storage</a:t>
                </a:r>
              </a:p>
            </p:txBody>
          </p:sp>
          <p:sp>
            <p:nvSpPr>
              <p:cNvPr id="9" name="Text 4"/>
              <p:cNvSpPr/>
              <p:nvPr/>
            </p:nvSpPr>
            <p:spPr>
              <a:xfrm>
                <a:off x="11706" y="5755"/>
                <a:ext cx="10261" cy="98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450"/>
                  </a:lnSpc>
                  <a:buNone/>
                </a:pPr>
                <a:r>
                  <a:rPr lang="en-US" sz="1600" dirty="0"/>
                  <a:t>Text data is converted to JSON, including case details and sentiment scores, and stored in a secure database like MongoDB.</a:t>
                </a:r>
                <a:endParaRPr lang="en-US" sz="1500" dirty="0"/>
              </a:p>
            </p:txBody>
          </p:sp>
          <p:sp>
            <p:nvSpPr>
              <p:cNvPr id="21" name="Arrow: Pentagon 20"/>
              <p:cNvSpPr/>
              <p:nvPr/>
            </p:nvSpPr>
            <p:spPr>
              <a:xfrm rot="5400000">
                <a:off x="9199" y="5582"/>
                <a:ext cx="2034" cy="1006"/>
              </a:xfrm>
              <a:prstGeom prst="homePlate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9714" y="5446"/>
              <a:ext cx="1005" cy="91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650355" y="4793615"/>
            <a:ext cx="7542530" cy="1291590"/>
            <a:chOff x="9713" y="7521"/>
            <a:chExt cx="12254" cy="2034"/>
          </a:xfrm>
        </p:grpSpPr>
        <p:sp>
          <p:nvSpPr>
            <p:cNvPr id="11" name="Text 5"/>
            <p:cNvSpPr/>
            <p:nvPr/>
          </p:nvSpPr>
          <p:spPr>
            <a:xfrm>
              <a:off x="11706" y="7521"/>
              <a:ext cx="4024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r>
                <a:rPr lang="en-US" sz="2000" b="1" dirty="0"/>
                <a:t>Real-Time Notification System</a:t>
              </a:r>
              <a:endParaRPr lang="en-US" sz="2000" dirty="0"/>
            </a:p>
          </p:txBody>
        </p:sp>
        <p:sp>
          <p:nvSpPr>
            <p:cNvPr id="12" name="Text 6"/>
            <p:cNvSpPr/>
            <p:nvPr/>
          </p:nvSpPr>
          <p:spPr>
            <a:xfrm>
              <a:off x="11706" y="8207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Users receive real-time case updates via APIs, with triggers for changes in status or legal updates, sent through integrated email services.</a:t>
              </a:r>
              <a:endParaRPr lang="en-US" sz="1500" dirty="0"/>
            </a:p>
          </p:txBody>
        </p:sp>
        <p:sp>
          <p:nvSpPr>
            <p:cNvPr id="22" name="Arrow: Pentagon 21"/>
            <p:cNvSpPr/>
            <p:nvPr/>
          </p:nvSpPr>
          <p:spPr>
            <a:xfrm rot="5400000">
              <a:off x="9199" y="8035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9907" y="7880"/>
              <a:ext cx="619" cy="91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3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50355" y="6350635"/>
            <a:ext cx="7542530" cy="1291590"/>
            <a:chOff x="9713" y="9973"/>
            <a:chExt cx="12254" cy="2034"/>
          </a:xfrm>
        </p:grpSpPr>
        <p:sp>
          <p:nvSpPr>
            <p:cNvPr id="14" name="Text 7"/>
            <p:cNvSpPr/>
            <p:nvPr/>
          </p:nvSpPr>
          <p:spPr>
            <a:xfrm>
              <a:off x="11706" y="9973"/>
              <a:ext cx="6166" cy="503"/>
            </a:xfrm>
            <a:prstGeom prst="rect">
              <a:avLst/>
            </a:prstGeom>
            <a:noFill/>
          </p:spPr>
          <p:txBody>
            <a:bodyPr wrap="none" lIns="0" tIns="0" rIns="0" bIns="0" rtlCol="0" anchor="t"/>
            <a:lstStyle/>
            <a:p>
              <a:r>
                <a:rPr lang="en-US" sz="2000" b="1" dirty="0"/>
                <a:t>Outcome Prediction Using Machine Learning</a:t>
              </a:r>
              <a:endParaRPr lang="en-US" sz="2000" dirty="0"/>
            </a:p>
          </p:txBody>
        </p:sp>
        <p:sp>
          <p:nvSpPr>
            <p:cNvPr id="15" name="Text 8"/>
            <p:cNvSpPr/>
            <p:nvPr/>
          </p:nvSpPr>
          <p:spPr>
            <a:xfrm>
              <a:off x="11706" y="10660"/>
              <a:ext cx="10261" cy="981"/>
            </a:xfrm>
            <a:prstGeom prst="rect">
              <a:avLst/>
            </a:prstGeom>
            <a:noFill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600" dirty="0"/>
                <a:t>Classification models like Random Forest predict relevant legal sections and outcomes, enhanced by sentiment analysis to gauge tone in judicial language.</a:t>
              </a:r>
              <a:endParaRPr lang="en-US" sz="1500" dirty="0"/>
            </a:p>
          </p:txBody>
        </p:sp>
        <p:sp>
          <p:nvSpPr>
            <p:cNvPr id="23" name="Arrow: Pentagon 22"/>
            <p:cNvSpPr/>
            <p:nvPr/>
          </p:nvSpPr>
          <p:spPr>
            <a:xfrm rot="5400000">
              <a:off x="9199" y="10487"/>
              <a:ext cx="2034" cy="1006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907" y="10404"/>
              <a:ext cx="619" cy="91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4</a:t>
              </a:r>
            </a:p>
          </p:txBody>
        </p:sp>
      </p:grpSp>
      <p:sp>
        <p:nvSpPr>
          <p:cNvPr id="4" name="Rounded Rectangle 3"/>
          <p:cNvSpPr/>
          <p:nvPr/>
        </p:nvSpPr>
        <p:spPr>
          <a:xfrm>
            <a:off x="12815570" y="7623810"/>
            <a:ext cx="1724025" cy="509905"/>
          </a:xfrm>
          <a:prstGeom prst="roundRect">
            <a:avLst/>
          </a:prstGeom>
          <a:solidFill>
            <a:srgbClr val="FAFCFD"/>
          </a:solidFill>
          <a:ln>
            <a:noFill/>
          </a:ln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/>
          <p:nvPr/>
        </p:nvPicPr>
        <p:blipFill>
          <a:blip r:embed="rId3"/>
          <a:srcRect l="8819" r="8138"/>
          <a:stretch>
            <a:fillRect/>
          </a:stretch>
        </p:blipFill>
        <p:spPr>
          <a:xfrm>
            <a:off x="0" y="0"/>
            <a:ext cx="6383020" cy="82302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919</Words>
  <Application>Microsoft Office PowerPoint</Application>
  <PresentationFormat>Custom</PresentationFormat>
  <Paragraphs>138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Baskerville Old Face</vt:lpstr>
      <vt:lpstr>Petrona Bold</vt:lpstr>
      <vt:lpstr>Abadi</vt:lpstr>
      <vt:lpstr>Arial Rounded MT Bold</vt:lpstr>
      <vt:lpstr>Arial</vt:lpstr>
      <vt:lpstr>Inter var</vt:lpstr>
      <vt:lpstr>Inter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Manoj Maiya</cp:lastModifiedBy>
  <cp:revision>12</cp:revision>
  <dcterms:created xsi:type="dcterms:W3CDTF">2024-10-23T05:14:00Z</dcterms:created>
  <dcterms:modified xsi:type="dcterms:W3CDTF">2024-10-26T06:45:53Z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4AEECF1E53704158BF12292CF8EDBC07_12</vt:lpwstr>
  </property>
  <property fmtid="{D5CDD505-2E9C-101B-9397-08002B2CF9AE}" pid="3" name="KSOProductBuildVer">
    <vt:lpwstr>1033-12.2.0.13472</vt:lpwstr>
  </property>
</Properties>
</file>